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GB"/>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7/26/2022</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7/26/2022</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7/26/2022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7/26/2022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7/26/2022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GB"/>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7/26/2022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7/26/2022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7/26/2022</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hyperlink" Target="https://www.litcharts.com/literary-devices-and-terms/allegory" TargetMode="Externa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55D85-1170-E841-9F56-5CDBB6E5576F}"/>
              </a:ext>
            </a:extLst>
          </p:cNvPr>
          <p:cNvSpPr>
            <a:spLocks noGrp="1"/>
          </p:cNvSpPr>
          <p:nvPr>
            <p:ph type="ctrTitle"/>
          </p:nvPr>
        </p:nvSpPr>
        <p:spPr/>
        <p:txBody>
          <a:bodyPr/>
          <a:lstStyle/>
          <a:p>
            <a:r>
              <a:rPr lang="en-GB"/>
              <a:t>Enterprise </a:t>
            </a:r>
            <a:br>
              <a:rPr lang="en-GB"/>
            </a:br>
            <a:r>
              <a:rPr lang="en-GB"/>
              <a:t>by Nissim Ezekiel </a:t>
            </a:r>
            <a:endParaRPr lang="en-US"/>
          </a:p>
        </p:txBody>
      </p:sp>
      <p:sp>
        <p:nvSpPr>
          <p:cNvPr id="3" name="Subtitle 2">
            <a:extLst>
              <a:ext uri="{FF2B5EF4-FFF2-40B4-BE49-F238E27FC236}">
                <a16:creationId xmlns:a16="http://schemas.microsoft.com/office/drawing/2014/main" id="{82882602-8E14-B44E-9B89-7D82D4E8C28C}"/>
              </a:ext>
            </a:extLst>
          </p:cNvPr>
          <p:cNvSpPr>
            <a:spLocks noGrp="1"/>
          </p:cNvSpPr>
          <p:nvPr>
            <p:ph type="subTitle" idx="1"/>
          </p:nvPr>
        </p:nvSpPr>
        <p:spPr/>
        <p:txBody>
          <a:bodyPr>
            <a:normAutofit fontScale="92500" lnSpcReduction="10000"/>
          </a:bodyPr>
          <a:lstStyle/>
          <a:p>
            <a:r>
              <a:rPr lang="en-GB"/>
              <a:t>MA IVSEM  PAPER XV</a:t>
            </a:r>
          </a:p>
          <a:p>
            <a:r>
              <a:rPr lang="en-GB"/>
              <a:t>DEPARTMENT OF ENGLISH </a:t>
            </a:r>
          </a:p>
          <a:p>
            <a:r>
              <a:rPr lang="en-GB"/>
              <a:t>GOVT COLLEGE PAONTA SAHIB </a:t>
            </a:r>
            <a:endParaRPr lang="en-US"/>
          </a:p>
        </p:txBody>
      </p:sp>
    </p:spTree>
    <p:extLst>
      <p:ext uri="{BB962C8B-B14F-4D97-AF65-F5344CB8AC3E}">
        <p14:creationId xmlns:p14="http://schemas.microsoft.com/office/powerpoint/2010/main" val="1764393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676A7-4E7B-8F4D-8F99-76A84AC2C0F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3E7A65-2CD3-BE40-AE8E-174897C144EB}"/>
              </a:ext>
            </a:extLst>
          </p:cNvPr>
          <p:cNvSpPr>
            <a:spLocks noGrp="1"/>
          </p:cNvSpPr>
          <p:nvPr>
            <p:ph idx="1"/>
          </p:nvPr>
        </p:nvSpPr>
        <p:spPr>
          <a:xfrm>
            <a:off x="1371600" y="2171700"/>
            <a:ext cx="9601200" cy="3581400"/>
          </a:xfrm>
        </p:spPr>
        <p:txBody>
          <a:bodyPr/>
          <a:lstStyle/>
          <a:p>
            <a:endParaRPr lang="en-US"/>
          </a:p>
        </p:txBody>
      </p:sp>
      <p:sp>
        <p:nvSpPr>
          <p:cNvPr id="5" name="TextBox 4">
            <a:extLst>
              <a:ext uri="{FF2B5EF4-FFF2-40B4-BE49-F238E27FC236}">
                <a16:creationId xmlns:a16="http://schemas.microsoft.com/office/drawing/2014/main" id="{2242CB76-7942-C54C-9BF7-99887A8ADE1F}"/>
              </a:ext>
            </a:extLst>
          </p:cNvPr>
          <p:cNvSpPr txBox="1"/>
          <p:nvPr/>
        </p:nvSpPr>
        <p:spPr>
          <a:xfrm>
            <a:off x="3046512" y="2551837"/>
            <a:ext cx="6098976" cy="1754326"/>
          </a:xfrm>
          <a:prstGeom prst="rect">
            <a:avLst/>
          </a:prstGeom>
          <a:noFill/>
        </p:spPr>
        <p:txBody>
          <a:bodyPr wrap="square">
            <a:spAutoFit/>
          </a:bodyPr>
          <a:lstStyle/>
          <a:p>
            <a:r>
              <a:rPr lang="en-GB" b="0" i="0">
                <a:solidFill>
                  <a:srgbClr val="4D5156"/>
                </a:solidFill>
                <a:effectLst/>
                <a:latin typeface="Roboto"/>
              </a:rPr>
              <a:t>Enterprise" was written by the Indian poet Nissim Ezekiel and published in his 1960 collection The Unfinished Man. The poem </a:t>
            </a:r>
            <a:r>
              <a:rPr lang="en-GB" b="1" i="0">
                <a:solidFill>
                  <a:srgbClr val="4D5156"/>
                </a:solidFill>
                <a:effectLst/>
                <a:latin typeface="Roboto"/>
              </a:rPr>
              <a:t>follows a group of people on a "pilgrimage" whose long trek begins with a strong sense of purpose but ends in devastation and disillusionment</a:t>
            </a:r>
            <a:endParaRPr lang="en-US"/>
          </a:p>
        </p:txBody>
      </p:sp>
    </p:spTree>
    <p:extLst>
      <p:ext uri="{BB962C8B-B14F-4D97-AF65-F5344CB8AC3E}">
        <p14:creationId xmlns:p14="http://schemas.microsoft.com/office/powerpoint/2010/main" val="2280289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E3747-8817-0C4A-ACB3-A24D0CE455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B09E029-A6BF-A14A-A4E1-FFA0C8B2CA37}"/>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38A59DC4-8F45-3C47-BF8D-80DF6535561B}"/>
              </a:ext>
            </a:extLst>
          </p:cNvPr>
          <p:cNvSpPr txBox="1"/>
          <p:nvPr/>
        </p:nvSpPr>
        <p:spPr>
          <a:xfrm>
            <a:off x="3046512" y="2551837"/>
            <a:ext cx="6098976" cy="1754326"/>
          </a:xfrm>
          <a:prstGeom prst="rect">
            <a:avLst/>
          </a:prstGeom>
          <a:noFill/>
        </p:spPr>
        <p:txBody>
          <a:bodyPr wrap="square">
            <a:spAutoFit/>
          </a:bodyPr>
          <a:lstStyle/>
          <a:p>
            <a:r>
              <a:rPr lang="en-GB" b="0" i="0">
                <a:solidFill>
                  <a:srgbClr val="181919"/>
                </a:solidFill>
                <a:effectLst/>
                <a:latin typeface="Nunito Sans"/>
              </a:rPr>
              <a:t>The poem has been read as an </a:t>
            </a:r>
            <a:r>
              <a:rPr lang="en-GB" b="1" i="0" u="none" strike="noStrike">
                <a:solidFill>
                  <a:srgbClr val="154FC2"/>
                </a:solidFill>
                <a:effectLst/>
                <a:latin typeface="Nunito Sans"/>
                <a:hlinkClick r:id="rId2"/>
              </a:rPr>
              <a:t>allegory</a:t>
            </a:r>
            <a:r>
              <a:rPr lang="en-GB" b="0" i="0">
                <a:solidFill>
                  <a:srgbClr val="181919"/>
                </a:solidFill>
                <a:effectLst/>
                <a:latin typeface="Nunito Sans"/>
              </a:rPr>
              <a:t> for a number of things (including the journey of life itself, India's emergence from the grip of colonial rule, and the flaws of organized religion). Above all, it speaks to the way that idealism can falter in the face of reality, the divisive nature of pride, and the value of focusing on the journey rather than the destination.</a:t>
            </a:r>
            <a:endParaRPr lang="en-US"/>
          </a:p>
        </p:txBody>
      </p:sp>
    </p:spTree>
    <p:extLst>
      <p:ext uri="{BB962C8B-B14F-4D97-AF65-F5344CB8AC3E}">
        <p14:creationId xmlns:p14="http://schemas.microsoft.com/office/powerpoint/2010/main" val="3446936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6639D-662D-FE45-B1D7-50946B3F1BF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3AF57F1-C030-8240-9105-E96C19052A1D}"/>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2845A56C-1116-F941-A82F-DEF464307589}"/>
              </a:ext>
            </a:extLst>
          </p:cNvPr>
          <p:cNvSpPr txBox="1"/>
          <p:nvPr/>
        </p:nvSpPr>
        <p:spPr>
          <a:xfrm>
            <a:off x="3046512" y="2551837"/>
            <a:ext cx="6098976" cy="1754326"/>
          </a:xfrm>
          <a:prstGeom prst="rect">
            <a:avLst/>
          </a:prstGeom>
          <a:noFill/>
        </p:spPr>
        <p:txBody>
          <a:bodyPr wrap="square">
            <a:spAutoFit/>
          </a:bodyPr>
          <a:lstStyle/>
          <a:p>
            <a:pPr algn="l"/>
            <a:r>
              <a:rPr lang="en-GB" b="1" i="0">
                <a:solidFill>
                  <a:srgbClr val="181919"/>
                </a:solidFill>
                <a:effectLst/>
                <a:latin typeface="Nunito Sans"/>
              </a:rPr>
              <a:t>Enterprise” Summary</a:t>
            </a:r>
          </a:p>
          <a:p>
            <a:pPr algn="l">
              <a:buFont typeface="Arial" panose="020B0604020202020204" pitchFamily="34" charset="0"/>
              <a:buChar char="•"/>
            </a:pPr>
            <a:r>
              <a:rPr lang="en-GB" b="0" i="0">
                <a:solidFill>
                  <a:srgbClr val="181919"/>
                </a:solidFill>
                <a:effectLst/>
                <a:latin typeface="Nunito Sans"/>
              </a:rPr>
              <a:t>The journey began as a kind of religious trek to a holy place, one that lifted people's spirits and made their problems seem insignificant.The next stage of the journey led to some questions but didn't test the group's resolve.The sun shone down on the pilgrims as if in honor of their fiery ange</a:t>
            </a:r>
          </a:p>
        </p:txBody>
      </p:sp>
    </p:spTree>
    <p:extLst>
      <p:ext uri="{BB962C8B-B14F-4D97-AF65-F5344CB8AC3E}">
        <p14:creationId xmlns:p14="http://schemas.microsoft.com/office/powerpoint/2010/main" val="712460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37384-64F6-914B-A9FA-F3D6B33023D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D15CA44-1239-E244-9F1A-00B2D21CE0E6}"/>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441A30C0-19FC-7442-8BA5-7C7A8BE7C16B}"/>
              </a:ext>
            </a:extLst>
          </p:cNvPr>
          <p:cNvSpPr txBox="1"/>
          <p:nvPr/>
        </p:nvSpPr>
        <p:spPr>
          <a:xfrm>
            <a:off x="3046512" y="2136338"/>
            <a:ext cx="6098976" cy="2585323"/>
          </a:xfrm>
          <a:prstGeom prst="rect">
            <a:avLst/>
          </a:prstGeom>
          <a:noFill/>
        </p:spPr>
        <p:txBody>
          <a:bodyPr wrap="square">
            <a:spAutoFit/>
          </a:bodyPr>
          <a:lstStyle/>
          <a:p>
            <a:pPr algn="l"/>
            <a:r>
              <a:rPr lang="en-GB" b="0" i="0">
                <a:solidFill>
                  <a:srgbClr val="181919"/>
                </a:solidFill>
                <a:effectLst/>
                <a:latin typeface="Nunito Sans"/>
              </a:rPr>
              <a:t>The speaker thought the group was doing well, making lots of observations and taking lots of notes along the way about things such as: the economic activity of the peasants,snakes' and goats' behavior, and three cities where a wise person once taught.</a:t>
            </a:r>
          </a:p>
          <a:p>
            <a:pPr algn="l"/>
            <a:r>
              <a:rPr lang="en-GB" b="0" i="0">
                <a:solidFill>
                  <a:srgbClr val="181919"/>
                </a:solidFill>
                <a:effectLst/>
                <a:latin typeface="Nunito Sans"/>
              </a:rPr>
              <a:t>But when people started to argue over how to cross a particular area of desert, one pilgrim, whose writing sounded better than anyone else's, decided to leave the group. A growing shadow loomed over them all.</a:t>
            </a:r>
          </a:p>
        </p:txBody>
      </p:sp>
    </p:spTree>
    <p:extLst>
      <p:ext uri="{BB962C8B-B14F-4D97-AF65-F5344CB8AC3E}">
        <p14:creationId xmlns:p14="http://schemas.microsoft.com/office/powerpoint/2010/main" val="1177352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7C41B-F8D2-E640-B307-F45A083EDCB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557310E-FC41-954F-839C-4DD21DF2C4FF}"/>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C9771658-D535-8042-ACFD-618BE462A718}"/>
              </a:ext>
            </a:extLst>
          </p:cNvPr>
          <p:cNvSpPr txBox="1"/>
          <p:nvPr/>
        </p:nvSpPr>
        <p:spPr>
          <a:xfrm>
            <a:off x="3046512" y="2828835"/>
            <a:ext cx="6098976" cy="1200329"/>
          </a:xfrm>
          <a:prstGeom prst="rect">
            <a:avLst/>
          </a:prstGeom>
          <a:noFill/>
        </p:spPr>
        <p:txBody>
          <a:bodyPr wrap="square">
            <a:spAutoFit/>
          </a:bodyPr>
          <a:lstStyle/>
          <a:p>
            <a:r>
              <a:rPr lang="en-GB" b="0" i="0">
                <a:solidFill>
                  <a:srgbClr val="181919"/>
                </a:solidFill>
                <a:effectLst/>
                <a:latin typeface="Nunito Sans"/>
              </a:rPr>
              <a:t>During another part of the journey, the group was attacked twice and got lost. Some people declared themselves free from the group and left. The speaker attempted to pray, and the group's leader said he could smell the sea nearby.</a:t>
            </a:r>
            <a:endParaRPr lang="en-US"/>
          </a:p>
        </p:txBody>
      </p:sp>
    </p:spTree>
    <p:extLst>
      <p:ext uri="{BB962C8B-B14F-4D97-AF65-F5344CB8AC3E}">
        <p14:creationId xmlns:p14="http://schemas.microsoft.com/office/powerpoint/2010/main" val="3816953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8744-4DF8-634C-86CE-FCC4C1CE2E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436B9CC-9938-C64E-954B-EFC5BBFF0B66}"/>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6D1D7874-0C49-3748-BD99-E204896ABDD4}"/>
              </a:ext>
            </a:extLst>
          </p:cNvPr>
          <p:cNvSpPr txBox="1"/>
          <p:nvPr/>
        </p:nvSpPr>
        <p:spPr>
          <a:xfrm>
            <a:off x="3046512" y="2551837"/>
            <a:ext cx="6098976" cy="1754326"/>
          </a:xfrm>
          <a:prstGeom prst="rect">
            <a:avLst/>
          </a:prstGeom>
          <a:noFill/>
        </p:spPr>
        <p:txBody>
          <a:bodyPr wrap="square">
            <a:spAutoFit/>
          </a:bodyPr>
          <a:lstStyle/>
          <a:p>
            <a:r>
              <a:rPr lang="en-GB" b="0" i="0">
                <a:solidFill>
                  <a:srgbClr val="181919"/>
                </a:solidFill>
                <a:effectLst/>
                <a:latin typeface="Nunito Sans"/>
              </a:rPr>
              <a:t>They stopped noticing anything around them as they continued on their journey. They were a slow-moving group without much hope, not paying any attention to bad omens like thunder. They lacked the basic necessities of life, like soap. Some members of the group were totally destroyed by the experience, while others were just in the process of being destroyed.</a:t>
            </a:r>
            <a:endParaRPr lang="en-US"/>
          </a:p>
        </p:txBody>
      </p:sp>
    </p:spTree>
    <p:extLst>
      <p:ext uri="{BB962C8B-B14F-4D97-AF65-F5344CB8AC3E}">
        <p14:creationId xmlns:p14="http://schemas.microsoft.com/office/powerpoint/2010/main" val="1187031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CA709-1866-BE42-ABA2-24C454940E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C6A72A-B37F-B14C-B1DF-A641CE800132}"/>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33CC5C70-BC0E-A74F-A06B-70F05B752ACD}"/>
              </a:ext>
            </a:extLst>
          </p:cNvPr>
          <p:cNvSpPr txBox="1"/>
          <p:nvPr/>
        </p:nvSpPr>
        <p:spPr>
          <a:xfrm>
            <a:off x="3046512" y="2690336"/>
            <a:ext cx="6098976" cy="1477328"/>
          </a:xfrm>
          <a:prstGeom prst="rect">
            <a:avLst/>
          </a:prstGeom>
          <a:noFill/>
        </p:spPr>
        <p:txBody>
          <a:bodyPr wrap="square">
            <a:spAutoFit/>
          </a:bodyPr>
          <a:lstStyle/>
          <a:p>
            <a:r>
              <a:rPr lang="en-GB" b="0" i="0">
                <a:solidFill>
                  <a:srgbClr val="181919"/>
                </a:solidFill>
                <a:effectLst/>
                <a:latin typeface="Nunito Sans"/>
              </a:rPr>
              <a:t>When they finally made it to their destination, they barely even knew why they'd came. The journey had made their faces dark and sad, and they realized that nothing they'd done was particularly special or meaningful. They must collect their grace at home.</a:t>
            </a:r>
            <a:endParaRPr lang="en-US"/>
          </a:p>
        </p:txBody>
      </p:sp>
    </p:spTree>
    <p:extLst>
      <p:ext uri="{BB962C8B-B14F-4D97-AF65-F5344CB8AC3E}">
        <p14:creationId xmlns:p14="http://schemas.microsoft.com/office/powerpoint/2010/main" val="2237090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D3E31-38AB-4E4F-9DFD-BD28CD7C15B3}"/>
              </a:ext>
            </a:extLst>
          </p:cNvPr>
          <p:cNvSpPr>
            <a:spLocks noGrp="1"/>
          </p:cNvSpPr>
          <p:nvPr>
            <p:ph type="title"/>
          </p:nvPr>
        </p:nvSpPr>
        <p:spPr/>
        <p:txBody>
          <a:bodyPr/>
          <a:lstStyle/>
          <a:p>
            <a:r>
              <a:rPr lang="en-GB"/>
              <a:t>THEMES </a:t>
            </a:r>
            <a:endParaRPr lang="en-US"/>
          </a:p>
        </p:txBody>
      </p:sp>
      <p:sp>
        <p:nvSpPr>
          <p:cNvPr id="3" name="Content Placeholder 2">
            <a:extLst>
              <a:ext uri="{FF2B5EF4-FFF2-40B4-BE49-F238E27FC236}">
                <a16:creationId xmlns:a16="http://schemas.microsoft.com/office/drawing/2014/main" id="{BEA20AAD-C6EC-3B43-9A44-C7066D202A57}"/>
              </a:ext>
            </a:extLst>
          </p:cNvPr>
          <p:cNvSpPr>
            <a:spLocks noGrp="1"/>
          </p:cNvSpPr>
          <p:nvPr>
            <p:ph idx="1"/>
          </p:nvPr>
        </p:nvSpPr>
        <p:spPr/>
        <p:txBody>
          <a:bodyPr/>
          <a:lstStyle/>
          <a:p>
            <a:r>
              <a:rPr lang="en-GB"/>
              <a:t>The journey of life</a:t>
            </a:r>
          </a:p>
          <a:p>
            <a:r>
              <a:rPr lang="en-GB"/>
              <a:t>Idealism v/s reality</a:t>
            </a:r>
          </a:p>
          <a:p>
            <a:r>
              <a:rPr lang="en-GB"/>
              <a:t>The natural world </a:t>
            </a:r>
          </a:p>
          <a:p>
            <a:r>
              <a:rPr lang="en-GB"/>
              <a:t>Darkness and shadows </a:t>
            </a:r>
          </a:p>
          <a:p>
            <a:endParaRPr lang="en-US"/>
          </a:p>
        </p:txBody>
      </p:sp>
    </p:spTree>
    <p:extLst>
      <p:ext uri="{BB962C8B-B14F-4D97-AF65-F5344CB8AC3E}">
        <p14:creationId xmlns:p14="http://schemas.microsoft.com/office/powerpoint/2010/main" val="4114565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B91F0-E15A-5F4F-9339-9F45D91D47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16355BC-3738-A148-9993-817E5F303684}"/>
              </a:ext>
            </a:extLst>
          </p:cNvPr>
          <p:cNvSpPr>
            <a:spLocks noGrp="1"/>
          </p:cNvSpPr>
          <p:nvPr>
            <p:ph idx="1"/>
          </p:nvPr>
        </p:nvSpPr>
        <p:spPr/>
        <p:txBody>
          <a:bodyPr/>
          <a:lstStyle/>
          <a:p>
            <a:endParaRPr lang="en-GB"/>
          </a:p>
          <a:p>
            <a:endParaRPr lang="en-GB"/>
          </a:p>
          <a:p>
            <a:r>
              <a:rPr lang="en-GB"/>
              <a:t>             </a:t>
            </a:r>
            <a:r>
              <a:rPr lang="en-GB" sz="4800"/>
              <a:t>Thank you</a:t>
            </a:r>
            <a:endParaRPr lang="en-US" sz="4800"/>
          </a:p>
        </p:txBody>
      </p:sp>
    </p:spTree>
    <p:extLst>
      <p:ext uri="{BB962C8B-B14F-4D97-AF65-F5344CB8AC3E}">
        <p14:creationId xmlns:p14="http://schemas.microsoft.com/office/powerpoint/2010/main" val="3511977140"/>
      </p:ext>
    </p:extLst>
  </p:cSld>
  <p:clrMapOvr>
    <a:masterClrMapping/>
  </p:clrMapOvr>
</p:sld>
</file>

<file path=ppt/theme/theme1.xml><?xml version="1.0" encoding="utf-8"?>
<a:theme xmlns:a="http://schemas.openxmlformats.org/drawingml/2006/main" name="TF10001025">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025" id="{F9915BBD-9749-466F-995C-8C8D6A938EC0}" vid="{CF1D1A65-FC75-42D2-B7EF-D2991382DC6F}"/>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TF10001025</vt:lpstr>
      <vt:lpstr>Enterprise  by Nissim Ezekiel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THEMES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Enterprise  by Nissim Ezekiel </dc:title>
  <dc:creator>Unknown User</dc:creator>
  <cp:lastModifiedBy>Unknown User</cp:lastModifiedBy>
  <cp:revision>1</cp:revision>
  <dcterms:created xsi:type="dcterms:W3CDTF">2022-07-26T09:27:17Z</dcterms:created>
  <dcterms:modified xsi:type="dcterms:W3CDTF">2022-07-26T09:36:38Z</dcterms:modified>
</cp:coreProperties>
</file>